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Raleway"/>
      <p:regular r:id="rId59"/>
      <p:bold r:id="rId60"/>
      <p:italic r:id="rId61"/>
      <p:boldItalic r:id="rId62"/>
    </p:embeddedFont>
    <p:embeddedFont>
      <p:font typeface="Lat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aleway-boldItalic.fntdata"/><Relationship Id="rId61" Type="http://schemas.openxmlformats.org/officeDocument/2006/relationships/font" Target="fonts/Raleway-italic.fntdata"/><Relationship Id="rId20" Type="http://schemas.openxmlformats.org/officeDocument/2006/relationships/slide" Target="slides/slide15.xml"/><Relationship Id="rId64" Type="http://schemas.openxmlformats.org/officeDocument/2006/relationships/font" Target="fonts/Lato-bold.fntdata"/><Relationship Id="rId63" Type="http://schemas.openxmlformats.org/officeDocument/2006/relationships/font" Target="fonts/Lato-regular.fntdata"/><Relationship Id="rId22" Type="http://schemas.openxmlformats.org/officeDocument/2006/relationships/slide" Target="slides/slide17.xml"/><Relationship Id="rId66" Type="http://schemas.openxmlformats.org/officeDocument/2006/relationships/font" Target="fonts/Lato-boldItalic.fntdata"/><Relationship Id="rId21" Type="http://schemas.openxmlformats.org/officeDocument/2006/relationships/slide" Target="slides/slide16.xml"/><Relationship Id="rId65" Type="http://schemas.openxmlformats.org/officeDocument/2006/relationships/font" Target="fonts/La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aleway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aleway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f25e7c021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f25e7c021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ec7d2851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ec7d2851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eec7d2851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eec7d2851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f25e7c02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f25e7c02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f25e7c021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f25e7c021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backbone: CNN =&gt; image features representations in various formats (leaky relu)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neck =&gt; combinate the image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head =&gt; classify, objectity, box predictions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f25e7c021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f25e7c021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sml xl: almost the same; gpu resources; higher risk on overfitting with larger models =&gt; 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pretraining and augmentation are key: precision is most stable (other setups seem unfit, or might need lots of epochs to train)  (atypical resource consumption y5_s)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f25e7c021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f25e7c021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obj-loss goes up when using SGD =&gt; adam solves this, but makes model less rigid (tuned batchsize, epochs, </a:t>
            </a:r>
            <a:r>
              <a:rPr lang="fr">
                <a:solidFill>
                  <a:schemeClr val="dk1"/>
                </a:solidFill>
              </a:rPr>
              <a:t>learning rate could have been adjusted as well)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f25e7c021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f25e7c021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more detections, higher confidences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03911ea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03911ea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DROP:</a:t>
            </a:r>
            <a:endParaRPr sz="14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Raleway"/>
              <a:buChar char="○"/>
            </a:pPr>
            <a:r>
              <a:rPr lang="fr" sz="14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due to too invasive augmentations (cut-outs) ?!?</a:t>
            </a:r>
            <a:endParaRPr sz="14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Raleway"/>
              <a:buChar char="○"/>
            </a:pPr>
            <a:r>
              <a:rPr lang="fr" sz="14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too few input images</a:t>
            </a:r>
            <a:endParaRPr sz="14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Raleway"/>
              <a:buChar char="○"/>
            </a:pPr>
            <a:r>
              <a:rPr lang="fr" sz="14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no real hyper-parameter tuning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eec7d285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eec7d285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eec7d28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eec7d28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04dda128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04dda128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04dda1289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04dda1289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04dda1289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04dda1289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04dda1289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04dda1289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04dda1289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04dda1289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04dda1289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04dda1289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04dda1289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04dda128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04dda1289_6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04dda1289_6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03911ea7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03911ea7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eec7d285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eec7d285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First I looked for pretrained models on a site that had been recommended in class.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eec7d285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eec7d285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eec7d285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eec7d285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eec7d285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eec7d285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03911ea7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e03911ea7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03911ea7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03911ea7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03911ea7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e03911ea7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03911ea7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03911ea7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03911ea7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03911ea7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03911ea7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e03911ea7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03911ea7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03911ea7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04dda128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04dda128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04dda128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04dda12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04dda128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e04dda128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04dda128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04dda128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e04dda128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e04dda128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04dda128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04dda128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e03911ea7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e03911ea7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03911ea7c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03911ea7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04dda128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04dda128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03911ea7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e03911ea7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df5c951ea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df5c951ea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f5c951e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df5c951e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04dda128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04dda128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df5c951ea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df5c951ea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e04dda1289_6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e04dda1289_6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eec7d2851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eec7d2851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deec7d285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deec7d285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04dda1289_6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04dda1289_6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5e7c0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5e7c0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f25e7c021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f25e7c021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f25e7c021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f25e7c021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ultralytics/yolov5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Relationship Id="rId4" Type="http://schemas.openxmlformats.org/officeDocument/2006/relationships/hyperlink" Target="https://wandb.ai/cornelka/aicook_yolo5/runs/7icejy0h?workspace=user-cornelka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68.jpg"/><Relationship Id="rId5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davestroud/Wine" TargetMode="External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67.png"/><Relationship Id="rId5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nshepperd/gpt-2/blob/finetuning/DEVELOPERS.md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Relationship Id="rId4" Type="http://schemas.openxmlformats.org/officeDocument/2006/relationships/image" Target="../media/image50.png"/><Relationship Id="rId5" Type="http://schemas.openxmlformats.org/officeDocument/2006/relationships/image" Target="../media/image62.png"/><Relationship Id="rId6" Type="http://schemas.openxmlformats.org/officeDocument/2006/relationships/image" Target="../media/image51.png"/><Relationship Id="rId7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Relationship Id="rId4" Type="http://schemas.openxmlformats.org/officeDocument/2006/relationships/image" Target="../media/image36.png"/><Relationship Id="rId11" Type="http://schemas.openxmlformats.org/officeDocument/2006/relationships/image" Target="../media/image58.png"/><Relationship Id="rId10" Type="http://schemas.openxmlformats.org/officeDocument/2006/relationships/image" Target="../media/image45.png"/><Relationship Id="rId9" Type="http://schemas.openxmlformats.org/officeDocument/2006/relationships/image" Target="../media/image48.png"/><Relationship Id="rId5" Type="http://schemas.openxmlformats.org/officeDocument/2006/relationships/image" Target="../media/image4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machinelearningmastery.com/how-to-develop-a-word-level-neural-language-model-in-keras/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53.png"/><Relationship Id="rId6" Type="http://schemas.openxmlformats.org/officeDocument/2006/relationships/image" Target="../media/image6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lk2s39rf6I4" TargetMode="External"/><Relationship Id="rId4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aisommelier.azurewebsites.net/" TargetMode="External"/><Relationship Id="rId4" Type="http://schemas.openxmlformats.org/officeDocument/2006/relationships/hyperlink" Target="https://www.creative-tim.com/product/black-dashboard-flask" TargetMode="External"/><Relationship Id="rId5" Type="http://schemas.openxmlformats.org/officeDocument/2006/relationships/hyperlink" Target="https://hub.docker.com/repository/docker/cornelka/aisommelier" TargetMode="External"/><Relationship Id="rId6" Type="http://schemas.openxmlformats.org/officeDocument/2006/relationships/hyperlink" Target="https://github.com/cornelka/aicook" TargetMode="External"/><Relationship Id="rId7" Type="http://schemas.openxmlformats.org/officeDocument/2006/relationships/image" Target="../media/image6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roboflow.com/" TargetMode="External"/><Relationship Id="rId4" Type="http://schemas.openxmlformats.org/officeDocument/2006/relationships/image" Target="../media/image4.jpg"/><Relationship Id="rId5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AI sommelier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730000" y="1318650"/>
            <a:ext cx="39816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DIY fridge images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Roboflow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875" y="2107574"/>
            <a:ext cx="3649099" cy="297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600" y="2539625"/>
            <a:ext cx="4407650" cy="229743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Model: YOLOv5</a:t>
            </a:r>
            <a:endParaRPr/>
          </a:p>
        </p:txBody>
      </p:sp>
      <p:sp>
        <p:nvSpPr>
          <p:cNvPr id="164" name="Google Shape;164;p2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>
            <p:ph idx="2" type="body"/>
          </p:nvPr>
        </p:nvSpPr>
        <p:spPr>
          <a:xfrm>
            <a:off x="4513000" y="1023600"/>
            <a:ext cx="4572000" cy="4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fr"/>
              <a:t>YOLOv5 </a:t>
            </a:r>
            <a:r>
              <a:rPr lang="fr"/>
              <a:t>(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https://github.com/ultralytics/yolov5</a:t>
            </a:r>
            <a:r>
              <a:rPr lang="fr"/>
              <a:t>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multilabel (30) classification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fr"/>
              <a:t>loss: binary cross entropy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easy to use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small training set (pretrained)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fast training ( = lower GPU resource)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fr"/>
              <a:t>detection + classification in one pass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adaptable structure / various versions (s,m,l,xl - 6)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integrated monitoring (wandb)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No comparison with other models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resnetV50, InceptionV3, VVG16/19, ...</a:t>
            </a:r>
            <a:endParaRPr/>
          </a:p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730000" y="1318650"/>
            <a:ext cx="39816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Ingredient detection</a:t>
            </a:r>
            <a:endParaRPr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438100" y="1984875"/>
            <a:ext cx="4016400" cy="24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Model definition and selection (notebook)</a:t>
            </a:r>
            <a:endParaRPr sz="16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b="1" lang="fr"/>
              <a:t>git clone</a:t>
            </a:r>
            <a:r>
              <a:rPr lang="fr"/>
              <a:t> and install YOLOv5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fr"/>
              <a:t>pull data</a:t>
            </a:r>
            <a:r>
              <a:rPr lang="fr"/>
              <a:t>: images and bboxes from roboflow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image </a:t>
            </a:r>
            <a:r>
              <a:rPr b="1" lang="fr"/>
              <a:t>transformation &amp; augmentation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fr"/>
              <a:t>train and evaluate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colab, kaggle, azure GPU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wandb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identify the most suitable (</a:t>
            </a:r>
            <a:r>
              <a:rPr b="1" lang="fr"/>
              <a:t>best</a:t>
            </a:r>
            <a:r>
              <a:rPr lang="fr"/>
              <a:t>) version</a:t>
            </a:r>
            <a:endParaRPr/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5334600" y="1984875"/>
            <a:ext cx="38094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I</a:t>
            </a:r>
            <a:r>
              <a:rPr lang="fr" sz="1600"/>
              <a:t>nference time (py module)</a:t>
            </a:r>
            <a:endParaRPr sz="16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upload the </a:t>
            </a:r>
            <a:r>
              <a:rPr b="1" lang="fr"/>
              <a:t>best weights</a:t>
            </a:r>
            <a:r>
              <a:rPr lang="fr"/>
              <a:t> from training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fr"/>
              <a:t>torch hub </a:t>
            </a:r>
            <a:r>
              <a:rPr lang="fr"/>
              <a:t>load  YOLOv5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fr"/>
              <a:t>resize </a:t>
            </a:r>
            <a:r>
              <a:rPr lang="fr"/>
              <a:t>image before inferencing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fr"/>
              <a:t>display </a:t>
            </a:r>
            <a:r>
              <a:rPr lang="fr"/>
              <a:t>results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confidences (&gt; 60%)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image with bounding boxes</a:t>
            </a:r>
            <a:endParaRPr/>
          </a:p>
        </p:txBody>
      </p:sp>
      <p:cxnSp>
        <p:nvCxnSpPr>
          <p:cNvPr id="174" name="Google Shape;174;p24"/>
          <p:cNvCxnSpPr/>
          <p:nvPr/>
        </p:nvCxnSpPr>
        <p:spPr>
          <a:xfrm flipH="1" rot="10800000">
            <a:off x="4559675" y="3187950"/>
            <a:ext cx="624900" cy="1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730000" y="1318650"/>
            <a:ext cx="39816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Ingredient detection</a:t>
            </a:r>
            <a:endParaRPr/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414725" y="1946875"/>
            <a:ext cx="3823800" cy="15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50"/>
              <a:t>I</a:t>
            </a:r>
            <a:r>
              <a:rPr lang="fr" sz="1850"/>
              <a:t>mage Transformation </a:t>
            </a:r>
            <a:endParaRPr sz="18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YOLOv5 needs 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square </a:t>
            </a: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images (*32)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640 with black padding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needed for training, validation and preferably testing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4671425" y="1946875"/>
            <a:ext cx="4506300" cy="30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50"/>
              <a:t>&amp; Augmentation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more train images 349 =&gt; 5.584 (configurable)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improve model generalization, avoid overfitting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Tackle 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environment </a:t>
            </a: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diversity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cutout to simulate overlap/occlusion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exposure to simulate different lighting conditions 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Tackle </a:t>
            </a:r>
            <a:r>
              <a:rPr b="1"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camera </a:t>
            </a: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diversity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rotation, noise and blur (also lighting)</a:t>
            </a:r>
            <a:endParaRPr/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1699150" y="4075100"/>
            <a:ext cx="28446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fr" sz="1850">
                <a:solidFill>
                  <a:schemeClr val="dk2"/>
                </a:solidFill>
              </a:rPr>
              <a:t>incl Bounding Boxes</a:t>
            </a:r>
            <a:endParaRPr sz="1850">
              <a:solidFill>
                <a:schemeClr val="dk2"/>
              </a:solidFill>
            </a:endParaRPr>
          </a:p>
          <a:p>
            <a:pPr indent="-285273" lvl="0" marL="457200" rtl="0" algn="l"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fr" sz="1050"/>
              <a:t>format</a:t>
            </a:r>
            <a:r>
              <a:rPr lang="fr" sz="1050"/>
              <a:t> conversion</a:t>
            </a:r>
            <a:br>
              <a:rPr lang="fr" sz="1050"/>
            </a:br>
            <a:r>
              <a:rPr lang="fr" sz="1050"/>
              <a:t>YOLO &lt;-&gt; VOC</a:t>
            </a:r>
            <a:endParaRPr sz="1050"/>
          </a:p>
          <a:p>
            <a:pPr indent="0" lvl="0" marL="0" rtl="0" algn="l">
              <a:spcBef>
                <a:spcPts val="7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730000" y="1318650"/>
            <a:ext cx="39816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Ingredient detection</a:t>
            </a:r>
            <a:endParaRPr/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414725" y="1946875"/>
            <a:ext cx="5452800" cy="30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50"/>
              <a:t>Training and evaluation</a:t>
            </a:r>
            <a:endParaRPr sz="1850"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fr"/>
              <a:t>wandb </a:t>
            </a:r>
            <a:r>
              <a:rPr lang="fr"/>
              <a:t>(36 runs kept)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architecture 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backbone - neck - head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s-m-l-xl - 6  =&gt; </a:t>
            </a:r>
            <a:r>
              <a:rPr b="1" lang="fr"/>
              <a:t>s6</a:t>
            </a:r>
            <a:endParaRPr b="1"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fr"/>
              <a:t>pretrained </a:t>
            </a:r>
            <a:r>
              <a:rPr lang="fr"/>
              <a:t>? =&gt;  yes!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fr"/>
              <a:t>augmention </a:t>
            </a:r>
            <a:r>
              <a:rPr lang="fr"/>
              <a:t>? =&gt; yes! yes!</a:t>
            </a:r>
            <a:br>
              <a:rPr lang="fr"/>
            </a:br>
            <a:r>
              <a:rPr lang="fr"/>
              <a:t> 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parameter evolution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 sz="1100"/>
              <a:t>batch-size =&gt; 16, 24, 32 =&gt; no </a:t>
            </a:r>
            <a:r>
              <a:rPr lang="fr"/>
              <a:t>real difference, </a:t>
            </a:r>
            <a:r>
              <a:rPr b="1" lang="fr"/>
              <a:t>16</a:t>
            </a:r>
            <a:endParaRPr b="1" sz="1100"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optimiser: </a:t>
            </a:r>
            <a:r>
              <a:rPr lang="fr" sz="1100"/>
              <a:t>adam/</a:t>
            </a:r>
            <a:r>
              <a:rPr lang="fr"/>
              <a:t>SGD</a:t>
            </a:r>
            <a:r>
              <a:rPr lang="fr" sz="1100"/>
              <a:t> =&gt; </a:t>
            </a:r>
            <a:r>
              <a:rPr b="1" lang="fr" sz="1100"/>
              <a:t>adam</a:t>
            </a:r>
            <a:endParaRPr b="1"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evolve</a:t>
            </a:r>
            <a:endParaRPr/>
          </a:p>
          <a:p>
            <a:pPr indent="-293211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fr"/>
              <a:t>for the internal parameters</a:t>
            </a:r>
            <a:br>
              <a:rPr lang="fr"/>
            </a:br>
            <a:r>
              <a:rPr lang="fr"/>
              <a:t>skipped; too much GPU time needed ...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050" y="1815163"/>
            <a:ext cx="3244097" cy="27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730000" y="1318650"/>
            <a:ext cx="39816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Ingredient detection</a:t>
            </a:r>
            <a:endParaRPr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414725" y="1847625"/>
            <a:ext cx="5452800" cy="30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50"/>
              <a:t>https://wandb.ai/cornelka/aicook_yolo5</a:t>
            </a:r>
            <a:endParaRPr sz="6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0" y="823175"/>
            <a:ext cx="4499992" cy="37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900" y="875750"/>
            <a:ext cx="4480369" cy="37452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730000" y="1318650"/>
            <a:ext cx="39816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Ingredient detection</a:t>
            </a:r>
            <a:endParaRPr/>
          </a:p>
        </p:txBody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414725" y="1847625"/>
            <a:ext cx="5452800" cy="30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50"/>
              <a:t>https://wandb.ai/cornelka/aicook_yolo5</a:t>
            </a:r>
            <a:endParaRPr sz="6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" y="823800"/>
            <a:ext cx="4582799" cy="37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675" y="801006"/>
            <a:ext cx="4582799" cy="382867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730000" y="1318650"/>
            <a:ext cx="39816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Ingredient detection</a:t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475" y="584425"/>
            <a:ext cx="4442176" cy="446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730000" y="2014225"/>
            <a:ext cx="34677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Initial vs Final (+60% confidence)	</a:t>
            </a:r>
            <a:endParaRPr sz="12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81725" y="4437075"/>
            <a:ext cx="438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Final model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u="sng">
                <a:solidFill>
                  <a:schemeClr val="hlink"/>
                </a:solidFill>
                <a:hlinkClick r:id="rId4"/>
              </a:rPr>
              <a:t>https://wandb.ai/cornelka/aicook_yolo5/runs/7icejy0h?workspace=user-cornelka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730000" y="1318650"/>
            <a:ext cx="7612800" cy="3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Critical notes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fr" sz="1400"/>
              <a:t>strongly reduced context; </a:t>
            </a:r>
            <a:r>
              <a:rPr lang="fr" sz="1400"/>
              <a:t>not real-life</a:t>
            </a:r>
            <a:r>
              <a:rPr b="0" lang="fr" sz="1400"/>
              <a:t> </a:t>
            </a:r>
            <a:endParaRPr b="0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fr" sz="1400"/>
              <a:t>drop between </a:t>
            </a:r>
            <a:r>
              <a:rPr lang="fr" sz="1400"/>
              <a:t>mAP_0.5 (</a:t>
            </a:r>
            <a:r>
              <a:rPr lang="fr" sz="1400"/>
              <a:t>0,97)</a:t>
            </a:r>
            <a:r>
              <a:rPr b="0" lang="fr" sz="1400"/>
              <a:t> </a:t>
            </a:r>
            <a:r>
              <a:rPr b="0" lang="fr" sz="1400"/>
              <a:t>and </a:t>
            </a:r>
            <a:r>
              <a:rPr lang="fr" sz="1400"/>
              <a:t>mAP_0.5:0.95 (0.61)</a:t>
            </a:r>
            <a:r>
              <a:rPr b="0" lang="fr" sz="1400"/>
              <a:t> results</a:t>
            </a:r>
            <a:endParaRPr b="0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0" lang="fr" sz="1400"/>
              <a:t>due to “poor” ground </a:t>
            </a:r>
            <a:r>
              <a:rPr b="0" lang="fr" sz="1400"/>
              <a:t>truth</a:t>
            </a:r>
            <a:r>
              <a:rPr b="0" lang="fr" sz="1400"/>
              <a:t> bounding box quality ! (margins + objectgroups)</a:t>
            </a:r>
            <a:endParaRPr b="0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fr" sz="1400"/>
              <a:t>model </a:t>
            </a:r>
            <a:r>
              <a:rPr lang="fr" sz="1400"/>
              <a:t>overfitted</a:t>
            </a:r>
            <a:r>
              <a:rPr b="0" lang="fr" sz="1400"/>
              <a:t>, but still </a:t>
            </a:r>
            <a:r>
              <a:rPr lang="fr" sz="1400"/>
              <a:t>background issues</a:t>
            </a:r>
            <a:r>
              <a:rPr b="0" lang="fr" sz="1400"/>
              <a:t> in classifications</a:t>
            </a:r>
            <a:endParaRPr b="0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0" lang="fr" sz="1400"/>
              <a:t>BBOX quality + in our context segment before detect</a:t>
            </a:r>
            <a:endParaRPr b="0"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925" y="3160553"/>
            <a:ext cx="2790774" cy="16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525" y="2720725"/>
            <a:ext cx="2831551" cy="24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450" y="2966900"/>
            <a:ext cx="1605850" cy="20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NLP, NER: Food and Wine pairing</a:t>
            </a:r>
            <a:endParaRPr/>
          </a:p>
        </p:txBody>
      </p:sp>
      <p:sp>
        <p:nvSpPr>
          <p:cNvPr id="234" name="Google Shape;234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025" y="2178100"/>
            <a:ext cx="3993950" cy="27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62592"/>
            <a:ext cx="2575020" cy="171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8975" y="2841052"/>
            <a:ext cx="2584659" cy="171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Today’s presentation: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Introduction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Vision: Ingredient detection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NLP, NER: Food and Wine pairing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Text generation: Sommelier text</a:t>
            </a:r>
            <a:endParaRPr sz="15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Web Application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Q&amp;A</a:t>
            </a:r>
            <a:endParaRPr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Pairing</a:t>
            </a:r>
            <a:endParaRPr/>
          </a:p>
        </p:txBody>
      </p:sp>
      <p:sp>
        <p:nvSpPr>
          <p:cNvPr id="243" name="Google Shape;243;p32"/>
          <p:cNvSpPr txBox="1"/>
          <p:nvPr/>
        </p:nvSpPr>
        <p:spPr>
          <a:xfrm>
            <a:off x="192400" y="1724375"/>
            <a:ext cx="33009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fr" sz="1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Cleaning ingredients</a:t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60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Lato"/>
              <a:buChar char="○"/>
            </a:pPr>
            <a:r>
              <a:rPr lang="fr" sz="1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comma’s</a:t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60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Lato"/>
              <a:buChar char="○"/>
            </a:pPr>
            <a:r>
              <a:rPr lang="fr" sz="1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unwanted words</a:t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60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Lato"/>
              <a:buChar char="○"/>
            </a:pPr>
            <a:r>
              <a:rPr lang="fr" sz="1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brackets</a:t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f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525" y="1318650"/>
            <a:ext cx="4487666" cy="21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Pairing</a:t>
            </a:r>
            <a:endParaRPr/>
          </a:p>
        </p:txBody>
      </p:sp>
      <p:sp>
        <p:nvSpPr>
          <p:cNvPr id="251" name="Google Shape;251;p33"/>
          <p:cNvSpPr txBox="1"/>
          <p:nvPr/>
        </p:nvSpPr>
        <p:spPr>
          <a:xfrm>
            <a:off x="192400" y="1724375"/>
            <a:ext cx="3300900" cy="23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fr" sz="1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Crosscheck</a:t>
            </a:r>
            <a:r>
              <a:rPr lang="fr" sz="1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with own list of ingredients</a:t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f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/>
          </a:p>
        </p:txBody>
      </p:sp>
      <p:pic>
        <p:nvPicPr>
          <p:cNvPr id="252" name="Google Shape;252;p33"/>
          <p:cNvPicPr preferRelativeResize="0"/>
          <p:nvPr/>
        </p:nvPicPr>
        <p:blipFill rotWithShape="1">
          <a:blip r:embed="rId3">
            <a:alphaModFix/>
          </a:blip>
          <a:srcRect b="0" l="0" r="30901" t="0"/>
          <a:stretch/>
        </p:blipFill>
        <p:spPr>
          <a:xfrm>
            <a:off x="3546200" y="1546850"/>
            <a:ext cx="4602000" cy="31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Pairing</a:t>
            </a:r>
            <a:endParaRPr/>
          </a:p>
        </p:txBody>
      </p:sp>
      <p:sp>
        <p:nvSpPr>
          <p:cNvPr id="259" name="Google Shape;259;p34"/>
          <p:cNvSpPr txBox="1"/>
          <p:nvPr/>
        </p:nvSpPr>
        <p:spPr>
          <a:xfrm>
            <a:off x="192400" y="1724375"/>
            <a:ext cx="3300900" cy="26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fr" sz="1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Get most important ingredients based on own point calculation</a:t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f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/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25" y="3327325"/>
            <a:ext cx="8232767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450" y="1318650"/>
            <a:ext cx="4808299" cy="184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Pairing</a:t>
            </a:r>
            <a:endParaRPr/>
          </a:p>
        </p:txBody>
      </p:sp>
      <p:sp>
        <p:nvSpPr>
          <p:cNvPr id="268" name="Google Shape;268;p35"/>
          <p:cNvSpPr txBox="1"/>
          <p:nvPr/>
        </p:nvSpPr>
        <p:spPr>
          <a:xfrm>
            <a:off x="192400" y="1724375"/>
            <a:ext cx="33009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fr" sz="1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Create file to add info to input</a:t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60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Lato"/>
              <a:buChar char="○"/>
            </a:pPr>
            <a:r>
              <a:rPr lang="fr" sz="1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foodclass</a:t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60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Lato"/>
              <a:buChar char="○"/>
            </a:pPr>
            <a:r>
              <a:rPr lang="fr" sz="1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translation</a:t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60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Lato"/>
              <a:buChar char="○"/>
            </a:pPr>
            <a:r>
              <a:rPr lang="fr" sz="1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wineclass</a:t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f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/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725" y="399650"/>
            <a:ext cx="6520025" cy="445522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Pairing</a:t>
            </a:r>
            <a:endParaRPr/>
          </a:p>
        </p:txBody>
      </p:sp>
      <p:sp>
        <p:nvSpPr>
          <p:cNvPr id="276" name="Google Shape;276;p36"/>
          <p:cNvSpPr txBox="1"/>
          <p:nvPr/>
        </p:nvSpPr>
        <p:spPr>
          <a:xfrm>
            <a:off x="192400" y="1724375"/>
            <a:ext cx="3300900" cy="30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fr" sz="1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Both ingredients and wineclass must be list</a:t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Lato"/>
              <a:buChar char="●"/>
            </a:pPr>
            <a:r>
              <a:rPr lang="fr" sz="1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Save as pickle to keep structure</a:t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f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/>
          </a:p>
        </p:txBody>
      </p:sp>
      <p:pic>
        <p:nvPicPr>
          <p:cNvPr id="277" name="Google Shape;277;p36"/>
          <p:cNvPicPr preferRelativeResize="0"/>
          <p:nvPr/>
        </p:nvPicPr>
        <p:blipFill rotWithShape="1">
          <a:blip r:embed="rId3">
            <a:alphaModFix/>
          </a:blip>
          <a:srcRect b="0" l="0" r="47734" t="38942"/>
          <a:stretch/>
        </p:blipFill>
        <p:spPr>
          <a:xfrm>
            <a:off x="3420800" y="1813173"/>
            <a:ext cx="4779199" cy="13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Pairing</a:t>
            </a:r>
            <a:endParaRPr/>
          </a:p>
        </p:txBody>
      </p:sp>
      <p:sp>
        <p:nvSpPr>
          <p:cNvPr id="284" name="Google Shape;284;p37"/>
          <p:cNvSpPr txBox="1"/>
          <p:nvPr/>
        </p:nvSpPr>
        <p:spPr>
          <a:xfrm>
            <a:off x="898825" y="1736050"/>
            <a:ext cx="59496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fr" sz="1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iterate over recipes</a:t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60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Lato"/>
              <a:buChar char="○"/>
            </a:pPr>
            <a:r>
              <a:rPr lang="fr" sz="1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get all matches</a:t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60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Lato"/>
              <a:buChar char="○"/>
            </a:pPr>
            <a:r>
              <a:rPr lang="fr" sz="1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give 1 sample</a:t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Lato"/>
              <a:buChar char="●"/>
            </a:pPr>
            <a:r>
              <a:rPr lang="fr" sz="1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iterate over wines</a:t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60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Lato"/>
              <a:buChar char="○"/>
            </a:pPr>
            <a:r>
              <a:rPr lang="fr" sz="1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get 1 wine</a:t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Lato"/>
              <a:buChar char="●"/>
            </a:pPr>
            <a:r>
              <a:rPr lang="fr" sz="1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send all wine info to sommelier in dataframe</a:t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f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/>
          </a:p>
        </p:txBody>
      </p:sp>
      <p:sp>
        <p:nvSpPr>
          <p:cNvPr id="285" name="Google Shape;285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Critical notes</a:t>
            </a:r>
            <a:endParaRPr/>
          </a:p>
        </p:txBody>
      </p:sp>
      <p:sp>
        <p:nvSpPr>
          <p:cNvPr id="291" name="Google Shape;291;p38"/>
          <p:cNvSpPr txBox="1"/>
          <p:nvPr/>
        </p:nvSpPr>
        <p:spPr>
          <a:xfrm>
            <a:off x="441025" y="1935950"/>
            <a:ext cx="73647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Slow way of looking up recipes/wines in database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Max 2 iterations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Probably should have used a second and third iteration to pair more detected ingredients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auto-sampled to 1 occurence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f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could use AI to smartly reduce 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f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ask for user input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Text generation: sommelier text</a:t>
            </a:r>
            <a:endParaRPr/>
          </a:p>
        </p:txBody>
      </p:sp>
      <p:sp>
        <p:nvSpPr>
          <p:cNvPr id="298" name="Google Shape;298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9" name="Google Shape;2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976" y="2046850"/>
            <a:ext cx="2119550" cy="309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wine reviews</a:t>
            </a:r>
            <a:endParaRPr/>
          </a:p>
        </p:txBody>
      </p:sp>
      <p:sp>
        <p:nvSpPr>
          <p:cNvPr id="305" name="Google Shape;305;p4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https://github.com/davestroud/Wine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winemag-data-130k-v2.csv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950" y="1318650"/>
            <a:ext cx="4671694" cy="213855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gpt-2 (Open AI)</a:t>
            </a:r>
            <a:endParaRPr/>
          </a:p>
        </p:txBody>
      </p:sp>
      <p:sp>
        <p:nvSpPr>
          <p:cNvPr id="313" name="Google Shape;313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76961"/>
            <a:ext cx="5766474" cy="26649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gpt-2 (Open AI)</a:t>
            </a:r>
            <a:endParaRPr/>
          </a:p>
        </p:txBody>
      </p:sp>
      <p:pic>
        <p:nvPicPr>
          <p:cNvPr id="321" name="Google Shape;3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4"/>
            <a:ext cx="9144000" cy="2956142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gpt-2 (Open AI)</a:t>
            </a:r>
            <a:endParaRPr/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76961"/>
            <a:ext cx="5766474" cy="266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1853851"/>
            <a:ext cx="6514948" cy="287455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Keras</a:t>
            </a:r>
            <a:endParaRPr/>
          </a:p>
        </p:txBody>
      </p:sp>
      <p:sp>
        <p:nvSpPr>
          <p:cNvPr id="336" name="Google Shape;336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275" y="526825"/>
            <a:ext cx="5908026" cy="434797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EDA</a:t>
            </a:r>
            <a:endParaRPr/>
          </a:p>
        </p:txBody>
      </p:sp>
      <p:sp>
        <p:nvSpPr>
          <p:cNvPr id="344" name="Google Shape;344;p4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94962"/>
            <a:ext cx="9144001" cy="2886927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5"/>
          <p:cNvSpPr txBox="1"/>
          <p:nvPr/>
        </p:nvSpPr>
        <p:spPr>
          <a:xfrm>
            <a:off x="4480725" y="1830925"/>
            <a:ext cx="31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winemag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45"/>
          <p:cNvSpPr/>
          <p:nvPr/>
        </p:nvSpPr>
        <p:spPr>
          <a:xfrm>
            <a:off x="1218075" y="2482175"/>
            <a:ext cx="806100" cy="280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5"/>
          <p:cNvSpPr/>
          <p:nvPr/>
        </p:nvSpPr>
        <p:spPr>
          <a:xfrm>
            <a:off x="7895800" y="2482175"/>
            <a:ext cx="806100" cy="280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EDA</a:t>
            </a:r>
            <a:endParaRPr/>
          </a:p>
        </p:txBody>
      </p:sp>
      <p:sp>
        <p:nvSpPr>
          <p:cNvPr id="355" name="Google Shape;355;p46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almost no null values</a:t>
            </a:r>
            <a:endParaRPr/>
          </a:p>
        </p:txBody>
      </p:sp>
      <p:pic>
        <p:nvPicPr>
          <p:cNvPr id="356" name="Google Shape;3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500" y="881700"/>
            <a:ext cx="4808300" cy="37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6"/>
          <p:cNvSpPr/>
          <p:nvPr/>
        </p:nvSpPr>
        <p:spPr>
          <a:xfrm>
            <a:off x="3703500" y="2214775"/>
            <a:ext cx="4654200" cy="16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6"/>
          <p:cNvSpPr/>
          <p:nvPr/>
        </p:nvSpPr>
        <p:spPr>
          <a:xfrm>
            <a:off x="3703500" y="3154050"/>
            <a:ext cx="4654200" cy="16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EDA</a:t>
            </a:r>
            <a:endParaRPr/>
          </a:p>
        </p:txBody>
      </p:sp>
      <p:sp>
        <p:nvSpPr>
          <p:cNvPr id="365" name="Google Shape;365;p4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reasonably balanced</a:t>
            </a:r>
            <a:endParaRPr/>
          </a:p>
        </p:txBody>
      </p:sp>
      <p:pic>
        <p:nvPicPr>
          <p:cNvPr id="366" name="Google Shape;3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28175"/>
            <a:ext cx="4808300" cy="468543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transformation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(hierarchy)</a:t>
            </a:r>
            <a:endParaRPr/>
          </a:p>
        </p:txBody>
      </p:sp>
      <p:sp>
        <p:nvSpPr>
          <p:cNvPr id="373" name="Google Shape;373;p48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‘domain knowledge’</a:t>
            </a:r>
            <a:endParaRPr/>
          </a:p>
        </p:txBody>
      </p:sp>
      <p:pic>
        <p:nvPicPr>
          <p:cNvPr id="374" name="Google Shape;3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775" y="771500"/>
            <a:ext cx="4951575" cy="24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8"/>
          <p:cNvPicPr preferRelativeResize="0"/>
          <p:nvPr/>
        </p:nvPicPr>
        <p:blipFill rotWithShape="1">
          <a:blip r:embed="rId4">
            <a:alphaModFix/>
          </a:blip>
          <a:srcRect b="14044" l="87409" r="2790" t="50000"/>
          <a:stretch/>
        </p:blipFill>
        <p:spPr>
          <a:xfrm>
            <a:off x="7336425" y="604863"/>
            <a:ext cx="1654026" cy="42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1" y="3762000"/>
            <a:ext cx="1994882" cy="1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8"/>
          <p:cNvSpPr/>
          <p:nvPr/>
        </p:nvSpPr>
        <p:spPr>
          <a:xfrm rot="-1342153">
            <a:off x="6470873" y="4291862"/>
            <a:ext cx="1113057" cy="3217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87" y="3129750"/>
            <a:ext cx="2427725" cy="20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transformation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925" y="506150"/>
            <a:ext cx="4808300" cy="413119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9"/>
          <p:cNvSpPr/>
          <p:nvPr/>
        </p:nvSpPr>
        <p:spPr>
          <a:xfrm>
            <a:off x="4221975" y="506150"/>
            <a:ext cx="4654200" cy="195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Model fine-tuning gpt-2</a:t>
            </a:r>
            <a:endParaRPr/>
          </a:p>
        </p:txBody>
      </p:sp>
      <p:sp>
        <p:nvSpPr>
          <p:cNvPr id="394" name="Google Shape;394;p5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https://github.com/nshepperd/gpt-2/blob/finetuning/DEVELOPERS.md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Model fine-tuning gpt-2</a:t>
            </a:r>
            <a:endParaRPr/>
          </a:p>
        </p:txBody>
      </p:sp>
      <p:sp>
        <p:nvSpPr>
          <p:cNvPr id="401" name="Google Shape;401;p5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900" y="2071625"/>
            <a:ext cx="47339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3713" y="1050200"/>
            <a:ext cx="4808300" cy="41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900" y="1572750"/>
            <a:ext cx="38576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3725" y="2599075"/>
            <a:ext cx="45910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4325" y="3088425"/>
            <a:ext cx="85153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Concept</a:t>
            </a:r>
            <a:endParaRPr/>
          </a:p>
        </p:txBody>
      </p:sp>
      <p:sp>
        <p:nvSpPr>
          <p:cNvPr id="107" name="Google Shape;107;p16"/>
          <p:cNvSpPr txBox="1"/>
          <p:nvPr>
            <p:ph idx="2" type="body"/>
          </p:nvPr>
        </p:nvSpPr>
        <p:spPr>
          <a:xfrm>
            <a:off x="4526375" y="1559225"/>
            <a:ext cx="45720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000000"/>
                </a:solidFill>
              </a:rPr>
              <a:t>A cooking app with the following features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Detecting different types of food in your fridge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Give a recipe with the detected food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Pair the recipe with a wine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Generate a description of the wine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4766075" y="414450"/>
            <a:ext cx="40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Model fine-tuning gpt-2</a:t>
            </a:r>
            <a:endParaRPr/>
          </a:p>
        </p:txBody>
      </p:sp>
      <p:sp>
        <p:nvSpPr>
          <p:cNvPr id="413" name="Google Shape;413;p5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200"/>
            <a:ext cx="9144001" cy="44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25" y="1236975"/>
            <a:ext cx="8207675" cy="351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4"/>
          <p:cNvSpPr txBox="1"/>
          <p:nvPr>
            <p:ph type="title"/>
          </p:nvPr>
        </p:nvSpPr>
        <p:spPr>
          <a:xfrm>
            <a:off x="1191400" y="18191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00" y="500500"/>
            <a:ext cx="4808300" cy="291629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0" name="Google Shape;430;p54"/>
          <p:cNvSpPr txBox="1"/>
          <p:nvPr/>
        </p:nvSpPr>
        <p:spPr>
          <a:xfrm>
            <a:off x="623900" y="1160700"/>
            <a:ext cx="236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54"/>
          <p:cNvSpPr/>
          <p:nvPr/>
        </p:nvSpPr>
        <p:spPr>
          <a:xfrm>
            <a:off x="1449150" y="1870825"/>
            <a:ext cx="230400" cy="134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00" y="3416800"/>
            <a:ext cx="4718148" cy="134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33" name="Google Shape;433;p54"/>
          <p:cNvCxnSpPr>
            <a:stCxn id="431" idx="2"/>
          </p:cNvCxnSpPr>
          <p:nvPr/>
        </p:nvCxnSpPr>
        <p:spPr>
          <a:xfrm>
            <a:off x="1564350" y="2005225"/>
            <a:ext cx="498900" cy="1439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4" name="Google Shape;43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988" y="3579025"/>
            <a:ext cx="7305675" cy="9334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5" name="Google Shape;435;p54"/>
          <p:cNvSpPr/>
          <p:nvPr/>
        </p:nvSpPr>
        <p:spPr>
          <a:xfrm>
            <a:off x="1689050" y="1870825"/>
            <a:ext cx="314700" cy="134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6" name="Google Shape;436;p54"/>
          <p:cNvCxnSpPr>
            <a:stCxn id="435" idx="2"/>
          </p:cNvCxnSpPr>
          <p:nvPr/>
        </p:nvCxnSpPr>
        <p:spPr>
          <a:xfrm flipH="1">
            <a:off x="1168400" y="2005225"/>
            <a:ext cx="678000" cy="1649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7" name="Google Shape;43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5850" y="1061988"/>
            <a:ext cx="3590925" cy="4667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8" name="Google Shape;438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6150" y="1528725"/>
            <a:ext cx="3007519" cy="21898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9" name="Google Shape;439;p54"/>
          <p:cNvSpPr/>
          <p:nvPr/>
        </p:nvSpPr>
        <p:spPr>
          <a:xfrm>
            <a:off x="2003750" y="1870825"/>
            <a:ext cx="417600" cy="134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0" name="Google Shape;440;p54"/>
          <p:cNvCxnSpPr>
            <a:stCxn id="439" idx="0"/>
          </p:cNvCxnSpPr>
          <p:nvPr/>
        </p:nvCxnSpPr>
        <p:spPr>
          <a:xfrm rot="10800000">
            <a:off x="992750" y="1467625"/>
            <a:ext cx="1219800" cy="403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54"/>
          <p:cNvSpPr/>
          <p:nvPr/>
        </p:nvSpPr>
        <p:spPr>
          <a:xfrm>
            <a:off x="3442025" y="1603175"/>
            <a:ext cx="891600" cy="134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2" name="Google Shape;442;p54"/>
          <p:cNvCxnSpPr/>
          <p:nvPr/>
        </p:nvCxnSpPr>
        <p:spPr>
          <a:xfrm rot="10800000">
            <a:off x="1212475" y="907300"/>
            <a:ext cx="2230500" cy="69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54"/>
          <p:cNvSpPr/>
          <p:nvPr/>
        </p:nvSpPr>
        <p:spPr>
          <a:xfrm>
            <a:off x="1564350" y="758675"/>
            <a:ext cx="648300" cy="134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1350" y="619675"/>
            <a:ext cx="5528287" cy="4594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45" name="Google Shape;445;p54"/>
          <p:cNvCxnSpPr>
            <a:stCxn id="443" idx="2"/>
          </p:cNvCxnSpPr>
          <p:nvPr/>
        </p:nvCxnSpPr>
        <p:spPr>
          <a:xfrm>
            <a:off x="1888500" y="893075"/>
            <a:ext cx="1917900" cy="9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54"/>
          <p:cNvSpPr/>
          <p:nvPr/>
        </p:nvSpPr>
        <p:spPr>
          <a:xfrm>
            <a:off x="4709250" y="907300"/>
            <a:ext cx="498900" cy="17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7" name="Google Shape;447;p54"/>
          <p:cNvCxnSpPr>
            <a:stCxn id="446" idx="2"/>
          </p:cNvCxnSpPr>
          <p:nvPr/>
        </p:nvCxnSpPr>
        <p:spPr>
          <a:xfrm>
            <a:off x="4958700" y="1079200"/>
            <a:ext cx="2573100" cy="201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8" name="Google Shape;448;p54"/>
          <p:cNvSpPr/>
          <p:nvPr/>
        </p:nvSpPr>
        <p:spPr>
          <a:xfrm>
            <a:off x="7598250" y="1280800"/>
            <a:ext cx="568500" cy="17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9" name="Google Shape;449;p54"/>
          <p:cNvCxnSpPr/>
          <p:nvPr/>
        </p:nvCxnSpPr>
        <p:spPr>
          <a:xfrm flipH="1">
            <a:off x="6092100" y="1447375"/>
            <a:ext cx="1790400" cy="141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0" name="Google Shape;450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1400" y="207350"/>
            <a:ext cx="605738" cy="1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82488" y="227525"/>
            <a:ext cx="10382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3988" y="4625475"/>
            <a:ext cx="8191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75" y="526075"/>
            <a:ext cx="4808300" cy="287539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5"/>
          <p:cNvSpPr/>
          <p:nvPr/>
        </p:nvSpPr>
        <p:spPr>
          <a:xfrm>
            <a:off x="882725" y="2700150"/>
            <a:ext cx="1659600" cy="179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75" y="196375"/>
            <a:ext cx="205740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6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6484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57"/>
          <p:cNvPicPr preferRelativeResize="0"/>
          <p:nvPr/>
        </p:nvPicPr>
        <p:blipFill rotWithShape="1">
          <a:blip r:embed="rId3">
            <a:alphaModFix/>
          </a:blip>
          <a:srcRect b="0" l="0" r="0" t="42132"/>
          <a:stretch/>
        </p:blipFill>
        <p:spPr>
          <a:xfrm>
            <a:off x="5075675" y="318874"/>
            <a:ext cx="2974800" cy="450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7"/>
          <p:cNvPicPr preferRelativeResize="0"/>
          <p:nvPr/>
        </p:nvPicPr>
        <p:blipFill rotWithShape="1">
          <a:blip r:embed="rId3">
            <a:alphaModFix/>
          </a:blip>
          <a:srcRect b="57868" l="0" r="0" t="0"/>
          <a:stretch/>
        </p:blipFill>
        <p:spPr>
          <a:xfrm>
            <a:off x="468400" y="568575"/>
            <a:ext cx="3300900" cy="3640036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75" y="1585735"/>
            <a:ext cx="9143999" cy="270132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Keras</a:t>
            </a:r>
            <a:endParaRPr/>
          </a:p>
        </p:txBody>
      </p:sp>
      <p:sp>
        <p:nvSpPr>
          <p:cNvPr id="492" name="Google Shape;492;p59"/>
          <p:cNvSpPr txBox="1"/>
          <p:nvPr>
            <p:ph idx="1" type="body"/>
          </p:nvPr>
        </p:nvSpPr>
        <p:spPr>
          <a:xfrm>
            <a:off x="196375" y="1915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https://machinelearningmastery.com/how-to-develop-a-word-level-neural-language-model-in-keras/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7275" y="73675"/>
            <a:ext cx="3386420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6299" y="127175"/>
            <a:ext cx="3639225" cy="47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3700" y="111525"/>
            <a:ext cx="3551650" cy="49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Keras</a:t>
            </a:r>
            <a:endParaRPr/>
          </a:p>
        </p:txBody>
      </p:sp>
      <p:pic>
        <p:nvPicPr>
          <p:cNvPr id="502" name="Google Shape;5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475" y="0"/>
            <a:ext cx="59421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training</a:t>
            </a:r>
            <a:endParaRPr/>
          </a:p>
        </p:txBody>
      </p:sp>
      <p:sp>
        <p:nvSpPr>
          <p:cNvPr id="504" name="Google Shape;504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05" name="Google Shape;505;p60"/>
          <p:cNvSpPr/>
          <p:nvPr/>
        </p:nvSpPr>
        <p:spPr>
          <a:xfrm>
            <a:off x="3755575" y="155100"/>
            <a:ext cx="1589100" cy="13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60"/>
          <p:cNvCxnSpPr>
            <a:stCxn id="505" idx="3"/>
          </p:cNvCxnSpPr>
          <p:nvPr/>
        </p:nvCxnSpPr>
        <p:spPr>
          <a:xfrm>
            <a:off x="5344675" y="222300"/>
            <a:ext cx="6429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7" name="Google Shape;507;p60"/>
          <p:cNvSpPr txBox="1"/>
          <p:nvPr/>
        </p:nvSpPr>
        <p:spPr>
          <a:xfrm>
            <a:off x="6016900" y="29100"/>
            <a:ext cx="25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8k, sampled proportionally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Keras</a:t>
            </a:r>
            <a:endParaRPr/>
          </a:p>
        </p:txBody>
      </p:sp>
      <p:sp>
        <p:nvSpPr>
          <p:cNvPr id="513" name="Google Shape;513;p6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applying</a:t>
            </a:r>
            <a:endParaRPr/>
          </a:p>
        </p:txBody>
      </p:sp>
      <p:pic>
        <p:nvPicPr>
          <p:cNvPr id="514" name="Google Shape;5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425" y="0"/>
            <a:ext cx="4093050" cy="2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400" y="1543250"/>
            <a:ext cx="4194600" cy="350500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30000" y="1318650"/>
            <a:ext cx="39816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Demo</a:t>
            </a:r>
            <a:endParaRPr/>
          </a:p>
        </p:txBody>
      </p:sp>
      <p:pic>
        <p:nvPicPr>
          <p:cNvPr descr="A short demo of our intelligent interfaces project" id="115" name="Google Shape;115;p17" title="AICook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375" y="670500"/>
            <a:ext cx="5707433" cy="42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Critical notes</a:t>
            </a:r>
            <a:endParaRPr/>
          </a:p>
        </p:txBody>
      </p:sp>
      <p:sp>
        <p:nvSpPr>
          <p:cNvPr id="522" name="Google Shape;522;p62"/>
          <p:cNvSpPr txBox="1"/>
          <p:nvPr>
            <p:ph idx="1" type="body"/>
          </p:nvPr>
        </p:nvSpPr>
        <p:spPr>
          <a:xfrm>
            <a:off x="727650" y="2064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text segmentation to have clearly </a:t>
            </a:r>
            <a:r>
              <a:rPr lang="fr"/>
              <a:t>separated</a:t>
            </a:r>
            <a:r>
              <a:rPr lang="fr"/>
              <a:t> sentences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more parameters than only seed text could improve sample ‘accuracy’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Web Application</a:t>
            </a:r>
            <a:endParaRPr/>
          </a:p>
        </p:txBody>
      </p:sp>
      <p:sp>
        <p:nvSpPr>
          <p:cNvPr id="529" name="Google Shape;529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4"/>
          <p:cNvSpPr txBox="1"/>
          <p:nvPr>
            <p:ph idx="1" type="body"/>
          </p:nvPr>
        </p:nvSpPr>
        <p:spPr>
          <a:xfrm>
            <a:off x="814650" y="1941025"/>
            <a:ext cx="8082900" cy="32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79" u="sng">
                <a:solidFill>
                  <a:schemeClr val="hlink"/>
                </a:solidFill>
                <a:hlinkClick r:id="rId3"/>
              </a:rPr>
              <a:t>https://aisommelier.azurewebsites.net/</a:t>
            </a:r>
            <a:endParaRPr sz="711"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basic, </a:t>
            </a:r>
            <a:r>
              <a:rPr b="1" lang="fr"/>
              <a:t>one-page application</a:t>
            </a:r>
            <a:endParaRPr b="1"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Detect, Pair, Present separately or all at once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/>
              <a:t>flask </a:t>
            </a:r>
            <a:endParaRPr/>
          </a:p>
          <a:p>
            <a:pPr indent="-274043" lvl="1" marL="914400" rtl="0" algn="l">
              <a:spcBef>
                <a:spcPts val="0"/>
              </a:spcBef>
              <a:spcAft>
                <a:spcPts val="0"/>
              </a:spcAft>
              <a:buSzPct val="80805"/>
              <a:buChar char="○"/>
            </a:pPr>
            <a:r>
              <a:rPr lang="fr" sz="1041"/>
              <a:t>template: </a:t>
            </a:r>
            <a:r>
              <a:rPr lang="fr" sz="1041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https://www.creative-tim.com/product/black-dashboard-flask</a:t>
            </a:r>
            <a:endParaRPr sz="841"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adjusted routes &amp; templates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added backend components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atypical</a:t>
            </a:r>
            <a:r>
              <a:rPr b="1" lang="fr"/>
              <a:t> “fat” back-end </a:t>
            </a:r>
            <a:r>
              <a:rPr lang="fr"/>
              <a:t>(no webservice end-points)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minimal resource consumption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less setup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"/>
              <a:t>dockerized </a:t>
            </a:r>
            <a:r>
              <a:rPr lang="fr"/>
              <a:t>deploy </a:t>
            </a:r>
            <a:br>
              <a:rPr lang="fr"/>
            </a:br>
            <a:r>
              <a:rPr lang="fr"/>
              <a:t>(</a:t>
            </a:r>
            <a:r>
              <a:rPr lang="fr" u="sng">
                <a:solidFill>
                  <a:schemeClr val="hlink"/>
                </a:solidFill>
                <a:hlinkClick r:id="rId5"/>
              </a:rPr>
              <a:t>https://hub.docker.com/repository/docker/cornelka/aisommelier</a:t>
            </a:r>
            <a:r>
              <a:rPr lang="fr"/>
              <a:t>)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 “BIG” deploy (6.14GB ) 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hosted on </a:t>
            </a:r>
            <a:r>
              <a:rPr b="1" lang="fr"/>
              <a:t>azure </a:t>
            </a:r>
            <a:r>
              <a:rPr lang="fr"/>
              <a:t>web apps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… but it’s not a production app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security, CI/CD, clean code, dependencies, scaling, …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all code available on github (</a:t>
            </a:r>
            <a:r>
              <a:rPr lang="fr" u="sng">
                <a:solidFill>
                  <a:schemeClr val="hlink"/>
                </a:solidFill>
                <a:hlinkClick r:id="rId6"/>
              </a:rPr>
              <a:t>https://github.com/cornelka/aicook</a:t>
            </a:r>
            <a:r>
              <a:rPr lang="fr"/>
              <a:t>)</a:t>
            </a:r>
            <a:endParaRPr/>
          </a:p>
        </p:txBody>
      </p:sp>
      <p:sp>
        <p:nvSpPr>
          <p:cNvPr id="536" name="Google Shape;536;p64"/>
          <p:cNvSpPr txBox="1"/>
          <p:nvPr/>
        </p:nvSpPr>
        <p:spPr>
          <a:xfrm>
            <a:off x="5547175" y="4692100"/>
            <a:ext cx="35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… try it on your phone and your fridge 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38" name="Google Shape;538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5575" y="872000"/>
            <a:ext cx="3221976" cy="372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Q&amp;A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45" name="Google Shape;5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00" y="2022475"/>
            <a:ext cx="1997650" cy="19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Vision - ingredient detection</a:t>
            </a:r>
            <a:endParaRPr/>
          </a:p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775" y="2007950"/>
            <a:ext cx="4483174" cy="302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</a:t>
            </a:r>
            <a:endParaRPr/>
          </a:p>
        </p:txBody>
      </p:sp>
      <p:sp>
        <p:nvSpPr>
          <p:cNvPr id="129" name="Google Shape;129;p19"/>
          <p:cNvSpPr txBox="1"/>
          <p:nvPr>
            <p:ph idx="2" type="body"/>
          </p:nvPr>
        </p:nvSpPr>
        <p:spPr>
          <a:xfrm>
            <a:off x="4572000" y="1365600"/>
            <a:ext cx="45720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fridge pictures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not publicly available (fridgenet) or not suitable </a:t>
            </a:r>
            <a:br>
              <a:rPr lang="fr"/>
            </a:br>
            <a:r>
              <a:rPr lang="fr"/>
              <a:t>(CMU10_3D)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"/>
              <a:t>general purpose not suitable</a:t>
            </a:r>
            <a:br>
              <a:rPr lang="fr"/>
            </a:br>
            <a:r>
              <a:rPr lang="fr"/>
              <a:t>(imagenet, coco)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/>
              <a:t>=&gt; </a:t>
            </a:r>
            <a:r>
              <a:rPr lang="fr"/>
              <a:t> own creation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30000" y="1318650"/>
            <a:ext cx="39816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DIY fridge images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862800" y="1968975"/>
            <a:ext cx="45621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created our own images (516 images)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 fridge with a fixed camera position </a:t>
            </a:r>
            <a:b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(1424-2144px - iso 400 - 300dpi -sRGB)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30 ingredients selected from </a:t>
            </a:r>
            <a:b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top50 ingredients in recipes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4296925" y="3643325"/>
            <a:ext cx="4562100" cy="12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manually annotated with square bounding boxes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fr" sz="1050" u="sng">
                <a:solidFill>
                  <a:srgbClr val="296EA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www.roboflow.com</a:t>
            </a: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as platform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○"/>
            </a:pP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labeled ½ of the images to create a 'helper model' 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○"/>
            </a:pP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used this 'helper model' as label-assist on the second half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divided the work in our group and had some extra aid ..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8525" y="2239650"/>
            <a:ext cx="4450499" cy="6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7625" y="3941825"/>
            <a:ext cx="2634848" cy="6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730000" y="1318650"/>
            <a:ext cx="48747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DIY fridge images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https://public.roboflow.com/object-detection/aicook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225" y="2092950"/>
            <a:ext cx="2865400" cy="28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925" y="1982050"/>
            <a:ext cx="3416318" cy="299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5453950" y="1582150"/>
            <a:ext cx="19044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1100"/>
              </a:spcBef>
              <a:spcAft>
                <a:spcPts val="700"/>
              </a:spcAft>
              <a:buNone/>
            </a:pP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Dataset versions used during exploration and development, not for final solution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56150" y="3324925"/>
            <a:ext cx="1538400" cy="3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1100"/>
              </a:spcBef>
              <a:spcAft>
                <a:spcPts val="700"/>
              </a:spcAft>
              <a:buNone/>
            </a:pPr>
            <a:r>
              <a:rPr lang="fr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applying labels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